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65" r:id="rId2"/>
    <p:sldId id="278" r:id="rId3"/>
    <p:sldId id="264" r:id="rId4"/>
    <p:sldId id="772" r:id="rId5"/>
    <p:sldId id="764" r:id="rId6"/>
    <p:sldId id="780" r:id="rId7"/>
    <p:sldId id="778" r:id="rId8"/>
    <p:sldId id="786" r:id="rId9"/>
    <p:sldId id="460" r:id="rId10"/>
    <p:sldId id="461" r:id="rId11"/>
    <p:sldId id="781" r:id="rId12"/>
    <p:sldId id="785" r:id="rId13"/>
    <p:sldId id="386" r:id="rId14"/>
    <p:sldId id="782" r:id="rId15"/>
    <p:sldId id="768" r:id="rId16"/>
    <p:sldId id="366" r:id="rId17"/>
    <p:sldId id="788" r:id="rId18"/>
    <p:sldId id="789" r:id="rId19"/>
  </p:sldIdLst>
  <p:sldSz cx="9144000" cy="6858000" type="screen4x3"/>
  <p:notesSz cx="6807200" cy="99393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zm4nxPfOjxTXARXpWK4RA==" hashData="PojyjYnW/SCvxxfxCCkb5AUeHt6PwoqpS6TwUALLIN0jKNuC18e6vBnHHtypm+hrAlZ80xu3Gwdr16pxHyUsf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1F7"/>
    <a:srgbClr val="01427A"/>
    <a:srgbClr val="002636"/>
    <a:srgbClr val="02B2E4"/>
    <a:srgbClr val="C5D843"/>
    <a:srgbClr val="294962"/>
    <a:srgbClr val="C55B20"/>
    <a:srgbClr val="DFE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7" autoAdjust="0"/>
    <p:restoredTop sz="85993" autoAdjust="0"/>
  </p:normalViewPr>
  <p:slideViewPr>
    <p:cSldViewPr>
      <p:cViewPr varScale="1">
        <p:scale>
          <a:sx n="72" d="100"/>
          <a:sy n="72" d="100"/>
        </p:scale>
        <p:origin x="1099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 altLang="en-US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413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 altLang="en-US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37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 altLang="en-US" dirty="0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413" y="944237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60F20A-979A-4337-BB6A-8837D80DE29E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967097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 alt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413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 alt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627" y="4721186"/>
            <a:ext cx="4991947" cy="44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37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 altLang="en-US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413" y="944237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4D7EAA-E626-41FC-A762-DFC3E8B0E204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9123909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D7EAA-E626-41FC-A762-DFC3E8B0E204}" type="slidenum">
              <a:rPr lang="en-AU" altLang="en-US" smtClean="0"/>
              <a:pPr/>
              <a:t>1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20977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093E24A1-88DA-41DE-B935-9EEC444EEF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25EE459F-D67F-450F-8274-4D7B7C80D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8BA0864D-5C9F-4640-81E0-C1714C813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02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50B90A-E8CD-4A2B-93FC-875FAFE0EF33}" type="slidenum">
              <a:rPr lang="en-GB" altLang="en-US"/>
              <a:pPr eaLnBrk="1" hangingPunct="1"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7863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FACAC7E2-CCF7-4599-9C80-1495BDE2D8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4F5E1F4A-8D88-4203-AF5C-C0B2581F6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dirty="0"/>
              <a:t> </a:t>
            </a:r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BB616FDA-368D-402B-B70F-D878A2775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01610D-82C6-481A-9B1B-AFB98F81D414}" type="slidenum">
              <a:rPr lang="en-GB" altLang="en-US"/>
              <a:pPr eaLnBrk="1" hangingPunct="1"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5831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D7EAA-E626-41FC-A762-DFC3E8B0E204}" type="slidenum">
              <a:rPr lang="en-AU" altLang="en-US" smtClean="0"/>
              <a:pPr/>
              <a:t>12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093360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75EE3D8B-43C5-4ECA-84BA-ED6FCE9414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B4D114-9A73-4874-9D1E-C90834C2EDF1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CF356239-0F06-4713-87F5-4776B48DE2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744538"/>
            <a:ext cx="4960938" cy="3722687"/>
          </a:xfrm>
          <a:solidFill>
            <a:srgbClr val="FFFFFF"/>
          </a:solidFill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7A066999-DF2B-4737-A037-17DCF4FCD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415B6596-A211-4202-9473-B68FD5D114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9F7D547E-ABA2-403F-990B-0467E43AD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926786C7-395C-4238-9005-6DC4BEE1F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FC69CF-2030-4474-9280-39D9330D5486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747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FEF7A957-5D4A-444E-A837-5886DB4037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3775C26D-25AF-493B-AF05-924C0D5F9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6D1D030A-5308-4BC0-A736-9D4DB61B9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1AEF2B-8FE6-4BC1-BFF3-294BD726B20F}" type="slidenum">
              <a:rPr lang="en-GB" altLang="en-US"/>
              <a:pPr eaLnBrk="1" hangingPunct="1"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9427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AA045-96A7-4F7A-9C44-992F94159748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8345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D7EAA-E626-41FC-A762-DFC3E8B0E204}" type="slidenum">
              <a:rPr lang="en-AU" altLang="en-US" smtClean="0"/>
              <a:pPr/>
              <a:t>18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310815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dirty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AU" dirty="0">
              <a:ea typeface="ＭＳ Ｐゴシック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4C3601-0C66-4FCB-9A92-581589053630}" type="slidenum">
              <a:rPr lang="en-AU" smtClean="0">
                <a:ea typeface="ＭＳ Ｐゴシック"/>
                <a:cs typeface="ＭＳ Ｐゴシック"/>
              </a:rPr>
              <a:pPr/>
              <a:t>3</a:t>
            </a:fld>
            <a:endParaRPr lang="en-AU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endParaRPr lang="en-AU" dirty="0"/>
          </a:p>
          <a:p>
            <a:pPr eaLnBrk="1" hangingPunct="1"/>
            <a:endParaRPr lang="en-GB" altLang="en-US" sz="1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eaLnBrk="1" hangingPunct="1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D7EAA-E626-41FC-A762-DFC3E8B0E204}" type="slidenum">
              <a:rPr lang="en-AU" altLang="en-US" smtClean="0"/>
              <a:pPr/>
              <a:t>4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66320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AU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2455936-61DA-452C-AA86-166C4351B5D1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2438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D7EAA-E626-41FC-A762-DFC3E8B0E204}" type="slidenum">
              <a:rPr lang="en-AU" altLang="en-US" smtClean="0"/>
              <a:pPr/>
              <a:t>6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712705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AA045-96A7-4F7A-9C44-992F94159748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7007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>
                <a:solidFill>
                  <a:srgbClr val="0070C0"/>
                </a:solidFill>
                <a:cs typeface="Arial" panose="020B0604020202020204" pitchFamily="34" charset="0"/>
              </a:rPr>
              <a:t>SDO(backup)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AA045-96A7-4F7A-9C44-992F94159748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6670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F7D8ED8A-F5D9-46E8-8F6C-0D1B116D7B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A0C0A09C-D108-4A61-A864-0D0CE8702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6D1F5DAE-23C7-4CA1-97B5-ABB05EDECC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FFA6C6-1895-4D13-AF70-3C157AF93C48}" type="slidenum">
              <a:rPr lang="en-GB" altLang="en-US"/>
              <a:pPr eaLnBrk="1" hangingPunct="1"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923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rgbClr val="02B2E4"/>
            </a:gs>
            <a:gs pos="100000">
              <a:srgbClr val="01427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0" y="0"/>
            <a:ext cx="9140825" cy="2124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dirty="0"/>
          </a:p>
        </p:txBody>
      </p:sp>
      <p:pic>
        <p:nvPicPr>
          <p:cNvPr id="4116" name="Picture 20" descr="Water Master Titl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2420938"/>
            <a:ext cx="7772400" cy="1179512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AU" altLang="en-US" noProof="0"/>
          </a:p>
        </p:txBody>
      </p:sp>
      <p:sp>
        <p:nvSpPr>
          <p:cNvPr id="411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92150" y="3886200"/>
            <a:ext cx="6400800" cy="17526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113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476250"/>
            <a:ext cx="2159000" cy="6121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" y="476250"/>
            <a:ext cx="6326188" cy="6121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0340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E0E59-4B09-42A4-AA6A-557C0611AC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391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7088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8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1989138"/>
            <a:ext cx="42418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9138"/>
            <a:ext cx="4243388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1819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886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375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67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13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157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/>
          <p:cNvSpPr>
            <a:spLocks noChangeArrowheads="1"/>
          </p:cNvSpPr>
          <p:nvPr/>
        </p:nvSpPr>
        <p:spPr bwMode="auto">
          <a:xfrm flipV="1">
            <a:off x="0" y="0"/>
            <a:ext cx="9144000" cy="1916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dirty="0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476250"/>
            <a:ext cx="68373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" y="1989138"/>
            <a:ext cx="863758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</p:txBody>
      </p:sp>
      <p:pic>
        <p:nvPicPr>
          <p:cNvPr id="1049" name="Picture 25" descr="Water Master Slide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6038"/>
            <a:ext cx="17526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</a:defRPr>
      </a:lvl9pPr>
    </p:titleStyle>
    <p:bodyStyle>
      <a:lvl1pPr marL="342900" indent="-342900" algn="l" rtl="0" eaLnBrk="1" fontAlgn="t" hangingPunct="1">
        <a:spcBef>
          <a:spcPct val="30000"/>
        </a:spcBef>
        <a:spcAft>
          <a:spcPct val="30000"/>
        </a:spcAft>
        <a:buChar char="•"/>
        <a:defRPr sz="2400">
          <a:solidFill>
            <a:srgbClr val="60605B"/>
          </a:solidFill>
          <a:latin typeface="+mn-lt"/>
          <a:ea typeface="+mn-ea"/>
          <a:cs typeface="+mn-cs"/>
        </a:defRPr>
      </a:lvl1pPr>
      <a:lvl2pPr marL="742950" indent="-285750" algn="l" rtl="0" eaLnBrk="1" fontAlgn="t" hangingPunct="1">
        <a:spcBef>
          <a:spcPct val="15000"/>
        </a:spcBef>
        <a:spcAft>
          <a:spcPct val="1500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t" hangingPunct="1">
        <a:spcBef>
          <a:spcPct val="15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t" hangingPunct="1">
        <a:spcBef>
          <a:spcPct val="15000"/>
        </a:spcBef>
        <a:spcAft>
          <a:spcPct val="15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363636"/>
          </a:solidFill>
          <a:latin typeface="Arial Unicode MS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363636"/>
          </a:solidFill>
          <a:latin typeface="Arial Unicode MS" pitchFamily="34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363636"/>
          </a:solidFill>
          <a:latin typeface="Arial Unicode MS" pitchFamily="34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363636"/>
          </a:solidFill>
          <a:latin typeface="Arial Unicode MS" pitchFamily="34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363636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isk%20d\Solar%20Group%20&amp;%20Plans\Solar%20Talks\STFC%20Leeds%20School%206_09_10\SOHO-S~1.mpeg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atchers.news/data/thumbs/798_296/2017/09/m5-5-september-4-2017.jpg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atchers.news/data/thumbs/798_296/2017/09/m5-5-september-4-2017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nasa.gov/sites/default/files/525022main_faq12_0.jpg">
            <a:extLst>
              <a:ext uri="{FF2B5EF4-FFF2-40B4-BE49-F238E27FC236}">
                <a16:creationId xmlns:a16="http://schemas.microsoft.com/office/drawing/2014/main" id="{FA869A46-99E1-4024-8AE4-26346377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484791"/>
            <a:ext cx="752462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E6CBD5-1401-4762-A125-F061C934EE2D}"/>
              </a:ext>
            </a:extLst>
          </p:cNvPr>
          <p:cNvSpPr txBox="1"/>
          <p:nvPr/>
        </p:nvSpPr>
        <p:spPr>
          <a:xfrm>
            <a:off x="863588" y="165483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B0F0"/>
                </a:solidFill>
              </a:rPr>
              <a:t>Satellite Observations for Space Weather Forecasting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54B07-7697-4CB5-84FB-FCE8011186DB}"/>
              </a:ext>
            </a:extLst>
          </p:cNvPr>
          <p:cNvSpPr txBox="1"/>
          <p:nvPr/>
        </p:nvSpPr>
        <p:spPr>
          <a:xfrm>
            <a:off x="1079826" y="3325167"/>
            <a:ext cx="76322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                             </a:t>
            </a:r>
            <a:r>
              <a:rPr lang="en-AU" dirty="0">
                <a:solidFill>
                  <a:srgbClr val="02B2E4"/>
                </a:solidFill>
              </a:rPr>
              <a:t>Zahra Bouya</a:t>
            </a:r>
          </a:p>
          <a:p>
            <a:r>
              <a:rPr lang="en-GB" sz="2000" dirty="0">
                <a:solidFill>
                  <a:srgbClr val="02B2E4"/>
                </a:solidFill>
              </a:rPr>
              <a:t>          Australian Bureau of Meteorology, Space Weather Services</a:t>
            </a:r>
            <a:endParaRPr lang="en-AU" sz="2000" dirty="0">
              <a:solidFill>
                <a:srgbClr val="02B2E4"/>
              </a:solidFill>
            </a:endParaRPr>
          </a:p>
          <a:p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3781D-F65F-4232-9D63-5A4A9D18DE4C}"/>
              </a:ext>
            </a:extLst>
          </p:cNvPr>
          <p:cNvSpPr txBox="1"/>
          <p:nvPr/>
        </p:nvSpPr>
        <p:spPr>
          <a:xfrm>
            <a:off x="3491880" y="5672604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Earth Observation Australia webinar, March 19, 2020</a:t>
            </a:r>
          </a:p>
        </p:txBody>
      </p:sp>
    </p:spTree>
    <p:extLst>
      <p:ext uri="{BB962C8B-B14F-4D97-AF65-F5344CB8AC3E}">
        <p14:creationId xmlns:p14="http://schemas.microsoft.com/office/powerpoint/2010/main" val="3966063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E6C5B9BA-C68C-48C7-8C64-1A660A23B7EB}"/>
              </a:ext>
            </a:extLst>
          </p:cNvPr>
          <p:cNvSpPr txBox="1">
            <a:spLocks noChangeArrowheads="1"/>
          </p:cNvSpPr>
          <p:nvPr/>
        </p:nvSpPr>
        <p:spPr>
          <a:xfrm>
            <a:off x="424794" y="1780854"/>
            <a:ext cx="8294411" cy="431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1800" kern="0" dirty="0">
                <a:solidFill>
                  <a:srgbClr val="0070C0"/>
                </a:solidFill>
                <a:latin typeface="Arial Narrow" pitchFamily="34" charset="0"/>
                <a:ea typeface="+mj-ea"/>
                <a:cs typeface="+mj-cs"/>
              </a:rPr>
              <a:t> </a:t>
            </a:r>
            <a:r>
              <a:rPr lang="en-GB" sz="1800" b="1" kern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Images from SDO Instruments</a:t>
            </a:r>
            <a:r>
              <a:rPr lang="en-A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Sun in many different wavelengths:</a:t>
            </a:r>
          </a:p>
          <a:p>
            <a:pPr>
              <a:defRPr/>
            </a:pPr>
            <a:r>
              <a:rPr lang="en-A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-Active Regions (AR)s, Coronal Holes (CH)s, solar flares and filaments.</a:t>
            </a:r>
            <a:endParaRPr lang="en-GB" sz="1800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AU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A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01DC29-84F5-45EC-9554-333C7D3FA48E}"/>
              </a:ext>
            </a:extLst>
          </p:cNvPr>
          <p:cNvSpPr txBox="1">
            <a:spLocks/>
          </p:cNvSpPr>
          <p:nvPr/>
        </p:nvSpPr>
        <p:spPr>
          <a:xfrm>
            <a:off x="2186754" y="142021"/>
            <a:ext cx="4741862" cy="59213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</a:defRPr>
            </a:lvl9pPr>
          </a:lstStyle>
          <a:p>
            <a:r>
              <a:rPr lang="en-GB" altLang="en-US" sz="2800" kern="0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</a:t>
            </a:r>
            <a:r>
              <a:rPr lang="en-GB" altLang="en-US" sz="2000" b="1" kern="0" dirty="0">
                <a:solidFill>
                  <a:srgbClr val="0070C0"/>
                </a:solidFill>
                <a:latin typeface="+mn-lt"/>
              </a:rPr>
              <a:t>Sun Observations</a:t>
            </a:r>
            <a:endParaRPr lang="en-US" altLang="en-US" sz="2000" b="1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E36404C8-9039-4ECB-84D2-38C680A2E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231" y="2982351"/>
            <a:ext cx="18854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 b="1" dirty="0">
                <a:solidFill>
                  <a:schemeClr val="bg1"/>
                </a:solidFill>
              </a:rPr>
              <a:t> </a:t>
            </a:r>
            <a:endParaRPr lang="en-US" alt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372153-8030-4ECD-9A52-D7C5958CFD0D}"/>
              </a:ext>
            </a:extLst>
          </p:cNvPr>
          <p:cNvSpPr txBox="1"/>
          <p:nvPr/>
        </p:nvSpPr>
        <p:spPr>
          <a:xfrm>
            <a:off x="6228184" y="630932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3403DD-3405-4522-A7E6-EC6E0C3E4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2563961"/>
            <a:ext cx="6336704" cy="4191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6D494D-ACCC-4F8F-83F3-D1FF685568B1}"/>
              </a:ext>
            </a:extLst>
          </p:cNvPr>
          <p:cNvSpPr/>
          <p:nvPr/>
        </p:nvSpPr>
        <p:spPr>
          <a:xfrm>
            <a:off x="4935921" y="6447184"/>
            <a:ext cx="2156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rgbClr val="C00000"/>
                </a:solidFill>
              </a:rPr>
              <a:t>Images courtesy of NASA</a:t>
            </a:r>
            <a:endParaRPr lang="en-AU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154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HO-S~1.mpeg">
            <a:hlinkClick r:id="" action="ppaction://media"/>
            <a:extLst>
              <a:ext uri="{FF2B5EF4-FFF2-40B4-BE49-F238E27FC236}">
                <a16:creationId xmlns:a16="http://schemas.microsoft.com/office/drawing/2014/main" id="{E757333B-E472-4421-ACA6-51FC5474012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44" y="2780928"/>
            <a:ext cx="4572000" cy="374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9A37E02-B790-4065-A227-DC657ECB72FB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922061"/>
            <a:ext cx="8305800" cy="7080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GB" sz="1800" kern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             </a:t>
            </a:r>
          </a:p>
          <a:p>
            <a:pPr eaLnBrk="0" hangingPunct="0">
              <a:defRPr/>
            </a:pPr>
            <a:endParaRPr lang="en-GB" sz="2800" b="1" kern="0" dirty="0">
              <a:solidFill>
                <a:srgbClr val="3333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eaLnBrk="0" hangingPunct="0">
              <a:defRPr/>
            </a:pPr>
            <a:endParaRPr lang="en-GB" sz="2800" b="1" kern="0" dirty="0">
              <a:solidFill>
                <a:srgbClr val="3333CC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26629" name="TextBox 4">
            <a:extLst>
              <a:ext uri="{FF2B5EF4-FFF2-40B4-BE49-F238E27FC236}">
                <a16:creationId xmlns:a16="http://schemas.microsoft.com/office/drawing/2014/main" id="{8A627FBC-3F1D-4EEE-9B32-973D15F6D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" y="2420888"/>
            <a:ext cx="4330032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3333CC"/>
                </a:solidFill>
                <a:latin typeface="Arial Narrow" panose="020B0606020202030204" pitchFamily="34" charset="0"/>
              </a:rPr>
              <a:t>-</a:t>
            </a:r>
            <a:r>
              <a:rPr lang="en-GB" altLang="en-US" sz="1600" dirty="0">
                <a:solidFill>
                  <a:srgbClr val="0070C0"/>
                </a:solidFill>
              </a:rPr>
              <a:t>C</a:t>
            </a:r>
            <a:r>
              <a:rPr lang="en-GB" sz="1600" kern="0" dirty="0">
                <a:solidFill>
                  <a:srgbClr val="0070C0"/>
                </a:solidFill>
              </a:rPr>
              <a:t>ooperative project between ESA and NASA</a:t>
            </a:r>
            <a:endParaRPr lang="en-US" sz="1600" kern="0" dirty="0">
              <a:solidFill>
                <a:srgbClr val="0070C0"/>
              </a:solidFill>
            </a:endParaRP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 </a:t>
            </a: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-Spacecraft located at the Lagrange L1 point</a:t>
            </a: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1.5 x 10</a:t>
            </a:r>
            <a:r>
              <a:rPr lang="en-GB" altLang="en-US" sz="1600" baseline="30000" dirty="0">
                <a:solidFill>
                  <a:srgbClr val="0070C0"/>
                </a:solidFill>
              </a:rPr>
              <a:t>6</a:t>
            </a:r>
            <a:r>
              <a:rPr lang="en-GB" altLang="en-US" sz="1600" dirty="0">
                <a:solidFill>
                  <a:srgbClr val="0070C0"/>
                </a:solidFill>
              </a:rPr>
              <a:t> km from Earth</a:t>
            </a:r>
          </a:p>
          <a:p>
            <a:endParaRPr lang="en-US" altLang="en-US" sz="1600" dirty="0">
              <a:solidFill>
                <a:srgbClr val="0070C0"/>
              </a:solidFill>
            </a:endParaRPr>
          </a:p>
          <a:p>
            <a:r>
              <a:rPr lang="en-US" altLang="en-US" sz="1600" dirty="0">
                <a:solidFill>
                  <a:srgbClr val="0070C0"/>
                </a:solidFill>
              </a:rPr>
              <a:t> -Launched in December, 1995</a:t>
            </a:r>
          </a:p>
          <a:p>
            <a:endParaRPr lang="en-US" altLang="en-US" sz="1600" dirty="0">
              <a:solidFill>
                <a:srgbClr val="0070C0"/>
              </a:solidFill>
            </a:endParaRPr>
          </a:p>
          <a:p>
            <a:r>
              <a:rPr lang="en-US" altLang="en-US" sz="1600" dirty="0">
                <a:solidFill>
                  <a:srgbClr val="0070C0"/>
                </a:solidFill>
              </a:rPr>
              <a:t>-S</a:t>
            </a:r>
            <a:r>
              <a:rPr lang="en-GB" altLang="en-US" sz="1600" dirty="0">
                <a:solidFill>
                  <a:srgbClr val="0070C0"/>
                </a:solidFill>
              </a:rPr>
              <a:t>till  operating</a:t>
            </a:r>
            <a:endParaRPr lang="en-US" altLang="en-US" sz="1600" dirty="0">
              <a:solidFill>
                <a:srgbClr val="0070C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srgbClr val="3333CC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69ABD4-2381-49D2-BB54-2E775901D52A}"/>
              </a:ext>
            </a:extLst>
          </p:cNvPr>
          <p:cNvSpPr/>
          <p:nvPr/>
        </p:nvSpPr>
        <p:spPr>
          <a:xfrm>
            <a:off x="107504" y="1961305"/>
            <a:ext cx="7347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and </a:t>
            </a:r>
            <a:r>
              <a:rPr lang="en-GB" sz="1800" b="1" kern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Heliospheric</a:t>
            </a:r>
            <a:r>
              <a:rPr lang="en-GB" sz="18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Observatory(SOHO) </a:t>
            </a:r>
            <a:endParaRPr lang="en-AU" sz="1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D5F038-54F7-44C7-B7DC-A5BF2EF33C8D}"/>
              </a:ext>
            </a:extLst>
          </p:cNvPr>
          <p:cNvSpPr/>
          <p:nvPr/>
        </p:nvSpPr>
        <p:spPr>
          <a:xfrm>
            <a:off x="6017811" y="6213627"/>
            <a:ext cx="2874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rgbClr val="C00000"/>
                </a:solidFill>
                <a:latin typeface="+mn-lt"/>
              </a:rPr>
              <a:t>Images courtesy of NASA&amp;ESA</a:t>
            </a:r>
            <a:endParaRPr lang="en-AU" altLang="en-US" sz="1400" b="1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FD7BE-A914-481B-BCD0-7A0DD0730022}"/>
              </a:ext>
            </a:extLst>
          </p:cNvPr>
          <p:cNvSpPr/>
          <p:nvPr/>
        </p:nvSpPr>
        <p:spPr>
          <a:xfrm>
            <a:off x="1923678" y="169657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                     </a:t>
            </a:r>
            <a:r>
              <a:rPr lang="en-GB" altLang="en-US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Solar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37694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7">
            <a:extLst>
              <a:ext uri="{FF2B5EF4-FFF2-40B4-BE49-F238E27FC236}">
                <a16:creationId xmlns:a16="http://schemas.microsoft.com/office/drawing/2014/main" id="{93E2A234-ADDD-43BD-8E19-4C5B5A5D1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93" y="1844824"/>
            <a:ext cx="30123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70C0"/>
                </a:solidFill>
              </a:rPr>
              <a:t>SOHO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</a:rPr>
              <a:t>- Solar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</a:rPr>
              <a:t>- Coronal Mass Ejection (CME)</a:t>
            </a:r>
          </a:p>
        </p:txBody>
      </p:sp>
      <p:sp>
        <p:nvSpPr>
          <p:cNvPr id="29" name="Rectangle 35">
            <a:extLst>
              <a:ext uri="{FF2B5EF4-FFF2-40B4-BE49-F238E27FC236}">
                <a16:creationId xmlns:a16="http://schemas.microsoft.com/office/drawing/2014/main" id="{BC08666C-2833-4F61-AD05-8DA1D6AB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999" y="453153"/>
            <a:ext cx="3887787" cy="1296988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800">
              <a:solidFill>
                <a:srgbClr val="00263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44B48-D7DE-4C1D-A413-FB1E400C927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85913" y="2603137"/>
            <a:ext cx="5810250" cy="421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E95A1-3C13-44BD-B631-BE7BAB09A1CA}"/>
              </a:ext>
            </a:extLst>
          </p:cNvPr>
          <p:cNvSpPr/>
          <p:nvPr/>
        </p:nvSpPr>
        <p:spPr>
          <a:xfrm>
            <a:off x="1923678" y="169657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                     </a:t>
            </a:r>
            <a:r>
              <a:rPr lang="en-GB" altLang="en-US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Solar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27954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941E8C2-1214-406C-8850-A745101BA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15" y="1744893"/>
            <a:ext cx="5830614" cy="663575"/>
          </a:xfrm>
        </p:spPr>
        <p:txBody>
          <a:bodyPr/>
          <a:lstStyle/>
          <a:p>
            <a:r>
              <a:rPr lang="en-A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Terrestrial Relations Observatory (STEREO)</a:t>
            </a:r>
            <a:endParaRPr lang="en-US" altLang="en-US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F6799D0-4CB4-48AB-9C68-F3D63C3D6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23" y="2506165"/>
            <a:ext cx="7200900" cy="34575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1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identical spacecraft leading and following the Earth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Launch - October, 2006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-Four instrument packages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origin and consequences of CMEs</a:t>
            </a:r>
          </a:p>
        </p:txBody>
      </p:sp>
      <p:sp>
        <p:nvSpPr>
          <p:cNvPr id="36868" name="TextBox 4">
            <a:extLst>
              <a:ext uri="{FF2B5EF4-FFF2-40B4-BE49-F238E27FC236}">
                <a16:creationId xmlns:a16="http://schemas.microsoft.com/office/drawing/2014/main" id="{6C114E63-E801-4DF5-B744-C1164C81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3938" y="6572250"/>
            <a:ext cx="354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/>
              <a:t>32</a:t>
            </a:r>
            <a:endParaRPr lang="en-US" alt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5DCFB-A19B-4117-9910-DAA1C5764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2636912"/>
            <a:ext cx="3166864" cy="3676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6F7983-A5AF-4773-A790-130D8C2F10E4}"/>
              </a:ext>
            </a:extLst>
          </p:cNvPr>
          <p:cNvSpPr/>
          <p:nvPr/>
        </p:nvSpPr>
        <p:spPr>
          <a:xfrm>
            <a:off x="6183962" y="6027365"/>
            <a:ext cx="2274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rgbClr val="C00000"/>
                </a:solidFill>
                <a:latin typeface="+mj-lt"/>
              </a:rPr>
              <a:t>Image courtesy of NASA</a:t>
            </a:r>
            <a:endParaRPr lang="en-AU" altLang="en-US" sz="1400" b="1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DA59CE-370A-49CD-96A4-919C67A942AA}"/>
              </a:ext>
            </a:extLst>
          </p:cNvPr>
          <p:cNvSpPr/>
          <p:nvPr/>
        </p:nvSpPr>
        <p:spPr>
          <a:xfrm>
            <a:off x="1964109" y="26080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                     </a:t>
            </a:r>
            <a:r>
              <a:rPr lang="en-GB" altLang="en-US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Solar Observations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AE9053E-FFE2-48F3-9460-B85010321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608" y="1792328"/>
            <a:ext cx="5000625" cy="520700"/>
          </a:xfrm>
        </p:spPr>
        <p:txBody>
          <a:bodyPr/>
          <a:lstStyle/>
          <a:p>
            <a:pPr eaLnBrk="1" hangingPunct="1"/>
            <a:r>
              <a:rPr lang="en-US" alt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STEREO Spacecraft Positions: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7E4DFF29-2B74-4FC7-9330-FC76E7C01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257" y="6361906"/>
            <a:ext cx="9072563" cy="42862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-To see the positions at any time go to: </a:t>
            </a:r>
            <a:r>
              <a:rPr lang="en-US" altLang="en-US" sz="1800" dirty="0">
                <a:solidFill>
                  <a:srgbClr val="0070C0"/>
                </a:solidFill>
                <a:latin typeface="Arial Narrow" panose="020B0606020202030204" pitchFamily="34" charset="0"/>
              </a:rPr>
              <a:t>http://stereo-ssc.nascom.nasa.gov/where/</a:t>
            </a:r>
          </a:p>
        </p:txBody>
      </p:sp>
      <p:sp>
        <p:nvSpPr>
          <p:cNvPr id="43012" name="Text Box 6">
            <a:extLst>
              <a:ext uri="{FF2B5EF4-FFF2-40B4-BE49-F238E27FC236}">
                <a16:creationId xmlns:a16="http://schemas.microsoft.com/office/drawing/2014/main" id="{9815D909-897F-44A0-96F7-8A87A7FE5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2259330"/>
            <a:ext cx="8572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70C0"/>
                </a:solidFill>
                <a:latin typeface="+mn-lt"/>
              </a:rPr>
              <a:t>   -On 11th March 2020, positions were with </a:t>
            </a:r>
            <a:r>
              <a:rPr lang="en-AU" sz="1800" dirty="0">
                <a:solidFill>
                  <a:srgbClr val="0070C0"/>
                </a:solidFill>
                <a:latin typeface="+mn-lt"/>
              </a:rPr>
              <a:t>151.153</a:t>
            </a:r>
            <a:r>
              <a:rPr lang="en-US" altLang="en-US" sz="1800" dirty="0">
                <a:solidFill>
                  <a:srgbClr val="0070C0"/>
                </a:solidFill>
                <a:latin typeface="+mn-lt"/>
              </a:rPr>
              <a:t> degree separation</a:t>
            </a:r>
          </a:p>
        </p:txBody>
      </p:sp>
      <p:sp>
        <p:nvSpPr>
          <p:cNvPr id="43015" name="TextBox 7">
            <a:extLst>
              <a:ext uri="{FF2B5EF4-FFF2-40B4-BE49-F238E27FC236}">
                <a16:creationId xmlns:a16="http://schemas.microsoft.com/office/drawing/2014/main" id="{28EDEC93-D2FA-41EF-AF04-FA3B31FC4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3068638"/>
            <a:ext cx="3571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>
                <a:solidFill>
                  <a:schemeClr val="bg1"/>
                </a:solidFill>
                <a:latin typeface="Arial Narrow" panose="020B0606020202030204" pitchFamily="34" charset="0"/>
              </a:rPr>
              <a:t>71</a:t>
            </a:r>
            <a:r>
              <a:rPr lang="en-GB" altLang="en-US" sz="1100" baseline="30000">
                <a:solidFill>
                  <a:schemeClr val="bg1"/>
                </a:solidFill>
                <a:latin typeface="Arial Narrow" panose="020B0606020202030204" pitchFamily="34" charset="0"/>
              </a:rPr>
              <a:t>0</a:t>
            </a:r>
            <a:endParaRPr lang="en-US" altLang="en-US" sz="11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3016" name="TextBox 8">
            <a:extLst>
              <a:ext uri="{FF2B5EF4-FFF2-40B4-BE49-F238E27FC236}">
                <a16:creationId xmlns:a16="http://schemas.microsoft.com/office/drawing/2014/main" id="{F84BE7A5-9F5E-44CA-8463-0F5C65C6E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068638"/>
            <a:ext cx="3556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100">
                <a:solidFill>
                  <a:schemeClr val="bg1"/>
                </a:solidFill>
                <a:latin typeface="Arial Narrow" panose="020B0606020202030204" pitchFamily="34" charset="0"/>
              </a:rPr>
              <a:t>79</a:t>
            </a:r>
            <a:r>
              <a:rPr lang="en-GB" altLang="en-US" sz="1100" baseline="30000">
                <a:solidFill>
                  <a:schemeClr val="bg1"/>
                </a:solidFill>
                <a:latin typeface="Arial Narrow" panose="020B0606020202030204" pitchFamily="34" charset="0"/>
              </a:rPr>
              <a:t>0</a:t>
            </a:r>
            <a:endParaRPr lang="en-US" altLang="en-US" sz="11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186015-CED7-4D15-8F34-C3ABE6845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806814"/>
            <a:ext cx="3952875" cy="3162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2F5646-42A3-4B9E-AA2C-DA4E7AE6B902}"/>
              </a:ext>
            </a:extLst>
          </p:cNvPr>
          <p:cNvSpPr/>
          <p:nvPr/>
        </p:nvSpPr>
        <p:spPr>
          <a:xfrm>
            <a:off x="3707904" y="5738495"/>
            <a:ext cx="2274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rgbClr val="C00000"/>
                </a:solidFill>
                <a:latin typeface="+mj-lt"/>
              </a:rPr>
              <a:t>Image courtesy of NASA</a:t>
            </a:r>
            <a:endParaRPr lang="en-AU" altLang="en-US" sz="1400" b="1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455DF-854E-4680-BC5F-2B9EA5AA4294}"/>
              </a:ext>
            </a:extLst>
          </p:cNvPr>
          <p:cNvSpPr/>
          <p:nvPr/>
        </p:nvSpPr>
        <p:spPr>
          <a:xfrm>
            <a:off x="1923678" y="169657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                     </a:t>
            </a:r>
            <a:r>
              <a:rPr lang="en-GB" altLang="en-US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Solar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4136979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jlc\Desktop\ACE.gif">
            <a:extLst>
              <a:ext uri="{FF2B5EF4-FFF2-40B4-BE49-F238E27FC236}">
                <a16:creationId xmlns:a16="http://schemas.microsoft.com/office/drawing/2014/main" id="{A1368647-C85B-4037-B95E-921F3F9F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25519"/>
            <a:ext cx="41353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3">
            <a:extLst>
              <a:ext uri="{FF2B5EF4-FFF2-40B4-BE49-F238E27FC236}">
                <a16:creationId xmlns:a16="http://schemas.microsoft.com/office/drawing/2014/main" id="{39EF2ACE-D000-4202-AD27-5225E474B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68" y="1844898"/>
            <a:ext cx="918486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rgbClr val="0070C0"/>
                </a:solidFill>
              </a:rPr>
              <a:t>Advanced Composition Explorer (ACE)</a:t>
            </a:r>
            <a:r>
              <a:rPr lang="en-AU" sz="1800" b="1" dirty="0">
                <a:solidFill>
                  <a:srgbClr val="0070C0"/>
                </a:solidFill>
              </a:rPr>
              <a:t> </a:t>
            </a:r>
          </a:p>
          <a:p>
            <a:pPr eaLnBrk="1" hangingPunct="1"/>
            <a:endParaRPr lang="en-AU" altLang="en-US" sz="1800" dirty="0">
              <a:solidFill>
                <a:srgbClr val="0070C0"/>
              </a:solidFill>
            </a:endParaRPr>
          </a:p>
          <a:p>
            <a:pPr eaLnBrk="1" hangingPunct="1"/>
            <a:endParaRPr lang="en-GB" altLang="en-US" sz="1800" dirty="0">
              <a:solidFill>
                <a:srgbClr val="3333CC"/>
              </a:solidFill>
            </a:endParaRPr>
          </a:p>
          <a:p>
            <a:pPr algn="ctr" eaLnBrk="1" hangingPunct="1"/>
            <a:r>
              <a:rPr lang="en-AU" dirty="0"/>
              <a:t>               </a:t>
            </a:r>
            <a:endParaRPr lang="en-GB" altLang="en-US" sz="2400" dirty="0">
              <a:solidFill>
                <a:srgbClr val="3333CC"/>
              </a:solidFill>
              <a:latin typeface="Arial Narrow" panose="020B0606020202030204" pitchFamily="34" charset="0"/>
            </a:endParaRPr>
          </a:p>
        </p:txBody>
      </p:sp>
      <p:sp>
        <p:nvSpPr>
          <p:cNvPr id="25605" name="TextBox 4">
            <a:extLst>
              <a:ext uri="{FF2B5EF4-FFF2-40B4-BE49-F238E27FC236}">
                <a16:creationId xmlns:a16="http://schemas.microsoft.com/office/drawing/2014/main" id="{A70E1FF3-B3A0-455B-9884-EDFD52294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196" y="2233918"/>
            <a:ext cx="795637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- NASA mission to study solar wind and CMEs</a:t>
            </a:r>
            <a:endParaRPr lang="en-US" altLang="en-US" sz="1600" dirty="0">
              <a:solidFill>
                <a:srgbClr val="0070C0"/>
              </a:solidFill>
            </a:endParaRP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- Located at the Lagrange L1 point between Earth and Sun</a:t>
            </a: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- Launched in August, 1997,</a:t>
            </a: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- Still operating has fuel to continue at L1 until ~ 2024</a:t>
            </a: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- Nine instruments to sample the arriving Solar Wind and CME plasma close to Earth.</a:t>
            </a: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 In-situ:</a:t>
            </a: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    - Element composition and ion state</a:t>
            </a: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    - Plasma velocity</a:t>
            </a: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    - Particle energies</a:t>
            </a: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    - Magnetic field</a:t>
            </a:r>
          </a:p>
          <a:p>
            <a:pPr eaLnBrk="1" hangingPunct="1"/>
            <a:r>
              <a:rPr lang="en-GB" altLang="en-US" sz="1600" dirty="0">
                <a:solidFill>
                  <a:srgbClr val="0070C0"/>
                </a:solidFill>
              </a:rPr>
              <a:t>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0D9A71-B4FA-4F0B-A156-E6DDAD0DF62B}"/>
              </a:ext>
            </a:extLst>
          </p:cNvPr>
          <p:cNvSpPr/>
          <p:nvPr/>
        </p:nvSpPr>
        <p:spPr>
          <a:xfrm>
            <a:off x="-40868" y="5290939"/>
            <a:ext cx="50449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DSCOVR satellite is the primary source of real time solar wind and interplanetary magnetic field data. </a:t>
            </a:r>
          </a:p>
          <a:p>
            <a:r>
              <a:rPr lang="en-A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Aged ACE satellite (22 years old) is used as a backup.</a:t>
            </a:r>
          </a:p>
          <a:p>
            <a:pPr eaLnBrk="1" hangingPunct="1"/>
            <a:endParaRPr lang="en-GB" alt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FD7274-1DA5-4B19-86EF-AE6234D625E8}"/>
              </a:ext>
            </a:extLst>
          </p:cNvPr>
          <p:cNvSpPr/>
          <p:nvPr/>
        </p:nvSpPr>
        <p:spPr>
          <a:xfrm>
            <a:off x="-30524" y="4818770"/>
            <a:ext cx="4674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800" b="1" dirty="0">
                <a:solidFill>
                  <a:srgbClr val="0070C0"/>
                </a:solidFill>
              </a:rPr>
              <a:t>Deep Space Climate Observatory (DSCOVR) </a:t>
            </a:r>
            <a:endParaRPr lang="en-AU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706072-DB28-4A5D-AB60-83CE74C34B00}"/>
              </a:ext>
            </a:extLst>
          </p:cNvPr>
          <p:cNvSpPr/>
          <p:nvPr/>
        </p:nvSpPr>
        <p:spPr>
          <a:xfrm>
            <a:off x="6228184" y="6122441"/>
            <a:ext cx="2274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rgbClr val="C00000"/>
                </a:solidFill>
                <a:latin typeface="+mj-lt"/>
              </a:rPr>
              <a:t>Image courtesy of NASA</a:t>
            </a:r>
            <a:endParaRPr lang="en-AU" altLang="en-US" sz="1400" b="1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2EA15B-7E45-43DE-BEBA-0434816C55D3}"/>
              </a:ext>
            </a:extLst>
          </p:cNvPr>
          <p:cNvSpPr/>
          <p:nvPr/>
        </p:nvSpPr>
        <p:spPr>
          <a:xfrm>
            <a:off x="1923678" y="169657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                     </a:t>
            </a:r>
            <a:r>
              <a:rPr lang="en-GB" altLang="en-US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Solar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794033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987824" y="6440867"/>
            <a:ext cx="8440343" cy="52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fontAlgn="t" hangingPunct="0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0605B"/>
                </a:solidFill>
                <a:latin typeface="Arial" charset="0"/>
              </a:defRPr>
            </a:lvl1pPr>
            <a:lvl2pPr marL="742950" indent="-285750" eaLnBrk="0" fontAlgn="t" hangingPunct="0">
              <a:spcBef>
                <a:spcPct val="15000"/>
              </a:spcBef>
              <a:spcAft>
                <a:spcPct val="15000"/>
              </a:spcAft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fontAlgn="t" hangingPunct="0">
              <a:spcBef>
                <a:spcPct val="15000"/>
              </a:spcBef>
              <a:spcAft>
                <a:spcPct val="1500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fontAlgn="t" hangingPunct="0"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rgbClr val="363636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363636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363636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363636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363636"/>
                </a:solidFill>
                <a:latin typeface="Arial Unicode MS" pitchFamily="34" charset="-128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CME shock arrival: 22:30 UT on 07 September 2017. </a:t>
            </a: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200" dirty="0">
              <a:solidFill>
                <a:schemeClr val="accent1">
                  <a:lumMod val="50000"/>
                </a:schemeClr>
              </a:solidFill>
              <a:ea typeface="MS PGothic" pitchFamily="34" charset="-128"/>
            </a:endParaRPr>
          </a:p>
        </p:txBody>
      </p:sp>
      <p:pic>
        <p:nvPicPr>
          <p:cNvPr id="6146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01" y="2703934"/>
            <a:ext cx="5436000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0064" y="1864737"/>
            <a:ext cx="36872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ACE/ </a:t>
            </a:r>
            <a:r>
              <a:rPr lang="en-A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DSCOVR</a:t>
            </a:r>
          </a:p>
          <a:p>
            <a:r>
              <a:rPr lang="en-A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Remote sensing from Lagrange point</a:t>
            </a:r>
          </a:p>
          <a:p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- Global environment at Earth</a:t>
            </a:r>
            <a:r>
              <a:rPr lang="en-A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268001" y="3988356"/>
            <a:ext cx="364970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49B849B3-FB42-4BF5-ABC9-FEB71F002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7653" y="2649562"/>
            <a:ext cx="27653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</a:rPr>
              <a:t>  </a:t>
            </a:r>
            <a:r>
              <a:rPr lang="en-US" altLang="en-US" sz="1600" dirty="0" err="1">
                <a:solidFill>
                  <a:srgbClr val="0070C0"/>
                </a:solidFill>
              </a:rPr>
              <a:t>Vsw</a:t>
            </a:r>
            <a:r>
              <a:rPr lang="en-US" altLang="en-US" sz="1600" dirty="0">
                <a:solidFill>
                  <a:srgbClr val="0070C0"/>
                </a:solidFill>
              </a:rPr>
              <a:t>, IMF </a:t>
            </a:r>
            <a:r>
              <a:rPr lang="en-US" altLang="en-US" sz="1600" dirty="0" err="1">
                <a:solidFill>
                  <a:srgbClr val="0070C0"/>
                </a:solidFill>
              </a:rPr>
              <a:t>Bz</a:t>
            </a:r>
            <a:r>
              <a:rPr lang="en-US" altLang="en-US" sz="1600" dirty="0">
                <a:solidFill>
                  <a:srgbClr val="0070C0"/>
                </a:solidFill>
              </a:rPr>
              <a:t>, CME shocks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4D7FB-307F-4978-B3B9-70E9EB949F48}"/>
              </a:ext>
            </a:extLst>
          </p:cNvPr>
          <p:cNvSpPr/>
          <p:nvPr/>
        </p:nvSpPr>
        <p:spPr>
          <a:xfrm>
            <a:off x="1923678" y="169657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                     </a:t>
            </a:r>
            <a:r>
              <a:rPr lang="en-GB" altLang="en-US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Solar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3659327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69EC2-F0C4-41C3-BA86-63616C619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1788"/>
            <a:ext cx="7956376" cy="48762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9C7E09-1168-4FAA-BC0B-5FD27F35BFD6}"/>
              </a:ext>
            </a:extLst>
          </p:cNvPr>
          <p:cNvSpPr/>
          <p:nvPr/>
        </p:nvSpPr>
        <p:spPr>
          <a:xfrm>
            <a:off x="1907704" y="404664"/>
            <a:ext cx="5616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Weather Sensor Network</a:t>
            </a:r>
          </a:p>
        </p:txBody>
      </p:sp>
    </p:spTree>
    <p:extLst>
      <p:ext uri="{BB962C8B-B14F-4D97-AF65-F5344CB8AC3E}">
        <p14:creationId xmlns:p14="http://schemas.microsoft.com/office/powerpoint/2010/main" val="1484474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DBDAD3-BEAE-4ECB-A4E7-2FD928BBDA6F}"/>
              </a:ext>
            </a:extLst>
          </p:cNvPr>
          <p:cNvSpPr txBox="1"/>
          <p:nvPr/>
        </p:nvSpPr>
        <p:spPr>
          <a:xfrm>
            <a:off x="3059832" y="285293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70C0"/>
                </a:solidFill>
                <a:latin typeface="+mn-lt"/>
              </a:rPr>
              <a:t>Thank you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4B396-142C-470B-8FEA-D4346E5998E6}"/>
              </a:ext>
            </a:extLst>
          </p:cNvPr>
          <p:cNvSpPr txBox="1"/>
          <p:nvPr/>
        </p:nvSpPr>
        <p:spPr>
          <a:xfrm>
            <a:off x="18440" y="6211669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>
                <a:solidFill>
                  <a:srgbClr val="0070C0"/>
                </a:solidFill>
                <a:latin typeface="+mj-lt"/>
              </a:rPr>
              <a:t>     </a:t>
            </a:r>
          </a:p>
          <a:p>
            <a:r>
              <a:rPr lang="en-AU" sz="1800" dirty="0">
                <a:solidFill>
                  <a:srgbClr val="0070C0"/>
                </a:solidFill>
                <a:latin typeface="+mj-lt"/>
              </a:rPr>
              <a:t>Z.Bouya@bom.gov.au</a:t>
            </a:r>
          </a:p>
        </p:txBody>
      </p:sp>
    </p:spTree>
    <p:extLst>
      <p:ext uri="{BB962C8B-B14F-4D97-AF65-F5344CB8AC3E}">
        <p14:creationId xmlns:p14="http://schemas.microsoft.com/office/powerpoint/2010/main" val="2695023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90B447-8E24-4FC2-B64C-46181E3BE315}"/>
              </a:ext>
            </a:extLst>
          </p:cNvPr>
          <p:cNvSpPr/>
          <p:nvPr/>
        </p:nvSpPr>
        <p:spPr>
          <a:xfrm>
            <a:off x="3447" y="1916832"/>
            <a:ext cx="90077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>- Originally Ionospheric Prediction Service (IPS) providing HF Radio services and support since late 1940's</a:t>
            </a:r>
          </a:p>
          <a:p>
            <a:endParaRPr lang="en-US" sz="1800" dirty="0">
              <a:solidFill>
                <a:srgbClr val="0070C0"/>
              </a:solidFill>
              <a:latin typeface="Arial" charset="0"/>
              <a:ea typeface="ＭＳ Ｐゴシック"/>
              <a:cs typeface="Arial" charset="0"/>
            </a:endParaRPr>
          </a:p>
          <a:p>
            <a:r>
              <a:rPr lang="en-US" sz="18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>- Joined Australian Bureau of Meteorology 2008</a:t>
            </a:r>
          </a:p>
          <a:p>
            <a:pPr defTabSz="914400"/>
            <a:r>
              <a:rPr lang="en-US" sz="18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>- Became Space Weather Services section of Hazards Prediction Branch in July 2014</a:t>
            </a:r>
          </a:p>
          <a:p>
            <a:pPr defTabSz="914400"/>
            <a:endParaRPr lang="en-US" sz="1800" dirty="0">
              <a:solidFill>
                <a:srgbClr val="0070C0"/>
              </a:solidFill>
              <a:latin typeface="Arial" charset="0"/>
              <a:ea typeface="ＭＳ Ｐゴシック"/>
              <a:cs typeface="Arial" charset="0"/>
            </a:endParaRPr>
          </a:p>
          <a:p>
            <a:pPr defTabSz="914400"/>
            <a:r>
              <a:rPr lang="en-AU" sz="18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>- ISES Regional Warning Centre</a:t>
            </a:r>
          </a:p>
          <a:p>
            <a:pPr defTabSz="914400"/>
            <a:r>
              <a:rPr lang="en-AU" sz="18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>            (RWC) Australia</a:t>
            </a:r>
          </a:p>
          <a:p>
            <a:pPr defTabSz="914400"/>
            <a:endParaRPr lang="en-AU" sz="1800" dirty="0">
              <a:solidFill>
                <a:srgbClr val="0070C0"/>
              </a:solidFill>
              <a:latin typeface="Arial" charset="0"/>
              <a:ea typeface="ＭＳ Ｐゴシック"/>
              <a:cs typeface="Arial" charset="0"/>
            </a:endParaRPr>
          </a:p>
          <a:p>
            <a:pPr defTabSz="914400"/>
            <a:r>
              <a:rPr lang="en-AU" sz="18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>- Operate the Australian Space </a:t>
            </a:r>
          </a:p>
          <a:p>
            <a:pPr defTabSz="914400"/>
            <a:r>
              <a:rPr lang="en-AU" sz="18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>          Forecast Centre (ASFC)</a:t>
            </a:r>
            <a:r>
              <a:rPr lang="en-US" sz="18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/>
            </a:r>
            <a:br>
              <a:rPr lang="en-US" sz="18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</a:br>
            <a:endParaRPr lang="en-US" sz="1800" dirty="0">
              <a:solidFill>
                <a:srgbClr val="0070C0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E30D3360-C5C4-407F-9B7A-404FAEA0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280" y="3429000"/>
            <a:ext cx="537527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DEE806D-A363-44BC-94C5-CE122DD23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-40640"/>
            <a:ext cx="7673975" cy="1138238"/>
          </a:xfrm>
        </p:spPr>
        <p:txBody>
          <a:bodyPr/>
          <a:lstStyle/>
          <a:p>
            <a:r>
              <a:rPr lang="en-AU" sz="2000" b="1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</a:rPr>
              <a:t>Australian Bureau of Meteorology Space Weather Services</a:t>
            </a:r>
            <a:r>
              <a:rPr lang="en-AU" sz="20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/>
            </a:r>
            <a:br>
              <a:rPr lang="en-AU" sz="20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</a:br>
            <a:r>
              <a:rPr lang="en-AU" sz="18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>                                 www.sws.bom.gov.au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467070" y="-57901"/>
            <a:ext cx="7673975" cy="1138238"/>
          </a:xfrm>
        </p:spPr>
        <p:txBody>
          <a:bodyPr/>
          <a:lstStyle/>
          <a:p>
            <a:r>
              <a:rPr lang="en-AU" sz="2000" b="1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</a:rPr>
              <a:t>Australian Bureau of Meteorology Space Weather Services</a:t>
            </a:r>
            <a:r>
              <a:rPr lang="en-AU" sz="20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/>
            </a:r>
            <a:br>
              <a:rPr lang="en-AU" sz="20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</a:br>
            <a:r>
              <a:rPr lang="en-AU" sz="1800" dirty="0">
                <a:solidFill>
                  <a:srgbClr val="0070C0"/>
                </a:solidFill>
                <a:latin typeface="Arial" charset="0"/>
                <a:ea typeface="ＭＳ Ｐゴシック"/>
                <a:cs typeface="Arial" charset="0"/>
              </a:rPr>
              <a:t>                                www.sws.bom.gov.au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1ABCA-9085-4C13-9611-9A2CA14B0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033" y="1882114"/>
            <a:ext cx="6012000" cy="4211307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10AF6424-390F-4DF3-AC9B-00166C75A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392" y="2589733"/>
            <a:ext cx="6623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</a:rPr>
              <a:t>Solar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7FABDB4-58F3-46DB-98E2-42F5CE184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67" y="3239021"/>
            <a:ext cx="14045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</a:rPr>
              <a:t>Geomagnetic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BDBFB297-38C8-4102-9B63-26E0C01BB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2" y="4031183"/>
            <a:ext cx="21547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</a:rPr>
              <a:t>High-Frequency radio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D8706F0C-1948-4F71-9D36-4FBE2F052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2" y="4678883"/>
            <a:ext cx="12105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</a:rPr>
              <a:t>Ionosphere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EA467FFE-B72C-4D28-A3F5-4AB83D835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67" y="5418913"/>
            <a:ext cx="10951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</a:rPr>
              <a:t>TEC-GPS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D5ABB5-ADE3-4A5B-86C6-C4A5ED8C00F2}"/>
              </a:ext>
            </a:extLst>
          </p:cNvPr>
          <p:cNvSpPr/>
          <p:nvPr/>
        </p:nvSpPr>
        <p:spPr>
          <a:xfrm>
            <a:off x="251520" y="6039145"/>
            <a:ext cx="8499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 </a:t>
            </a:r>
            <a:r>
              <a:rPr lang="en-AU" sz="1800" baseline="-25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Data sets in near-real-time from a variety of sources, ranging from solar imaging satellites to ground based stations</a:t>
            </a:r>
            <a:r>
              <a:rPr lang="en-AU" sz="1800" b="1" baseline="-25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en-AU" sz="1800" b="1" baseline="-25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  </a:t>
            </a:r>
            <a:r>
              <a:rPr lang="en-AU" sz="1800" baseline="-25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SWS utilizes an array of observed data sets in operations and related research.  </a:t>
            </a:r>
            <a:endParaRPr lang="en-AU" sz="18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AU" sz="18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AU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83427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MEsun_ear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1805368"/>
            <a:ext cx="4752528" cy="41517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34310" y="5649294"/>
            <a:ext cx="1499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CREDIT: NASA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96DA2-F145-4E01-A2A1-BD740835B7C9}"/>
              </a:ext>
            </a:extLst>
          </p:cNvPr>
          <p:cNvSpPr txBox="1"/>
          <p:nvPr/>
        </p:nvSpPr>
        <p:spPr>
          <a:xfrm>
            <a:off x="3096061" y="25469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5426C-343A-4232-9676-24D09C671EA4}"/>
              </a:ext>
            </a:extLst>
          </p:cNvPr>
          <p:cNvSpPr txBox="1"/>
          <p:nvPr/>
        </p:nvSpPr>
        <p:spPr>
          <a:xfrm>
            <a:off x="3419872" y="254690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 kern="0" dirty="0">
                <a:solidFill>
                  <a:srgbClr val="0070C0"/>
                </a:solidFill>
                <a:latin typeface="+mn-lt"/>
              </a:rPr>
              <a:t>Sun – Earth Connection</a:t>
            </a:r>
            <a:endParaRPr lang="en-US" sz="20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23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886908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1000" dirty="0">
              <a:solidFill>
                <a:srgbClr val="000000"/>
              </a:solidFill>
            </a:endParaRPr>
          </a:p>
          <a:p>
            <a:endParaRPr lang="en-AU" sz="1000" dirty="0"/>
          </a:p>
        </p:txBody>
      </p:sp>
      <p:pic>
        <p:nvPicPr>
          <p:cNvPr id="11" name="flareble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2636912"/>
            <a:ext cx="3744416" cy="3183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79762" y="5512835"/>
            <a:ext cx="3154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rgbClr val="C00000"/>
                </a:solidFill>
                <a:latin typeface="+mn-lt"/>
              </a:rPr>
              <a:t>Images courtesy of NASA and ESA</a:t>
            </a:r>
            <a:endParaRPr lang="en-AU" altLang="en-US" sz="1400" b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58A4F-CB5C-4BF1-BEB4-D54D49F6892C}"/>
              </a:ext>
            </a:extLst>
          </p:cNvPr>
          <p:cNvSpPr txBox="1"/>
          <p:nvPr/>
        </p:nvSpPr>
        <p:spPr>
          <a:xfrm>
            <a:off x="5616749" y="917412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D2E73B-DA74-464D-A222-23B9A0C550A9}"/>
              </a:ext>
            </a:extLst>
          </p:cNvPr>
          <p:cNvSpPr/>
          <p:nvPr/>
        </p:nvSpPr>
        <p:spPr>
          <a:xfrm>
            <a:off x="1923678" y="169657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                     </a:t>
            </a:r>
            <a:r>
              <a:rPr lang="en-GB" altLang="en-US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Solar Observations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C04E52-E8CC-4480-9FD7-11079C0E1279}"/>
              </a:ext>
            </a:extLst>
          </p:cNvPr>
          <p:cNvSpPr/>
          <p:nvPr/>
        </p:nvSpPr>
        <p:spPr>
          <a:xfrm>
            <a:off x="359532" y="1886908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800" b="1" dirty="0">
                <a:solidFill>
                  <a:srgbClr val="0070C0"/>
                </a:solidFill>
                <a:latin typeface="+mj-lt"/>
              </a:rPr>
              <a:t>Events of interest:</a:t>
            </a:r>
          </a:p>
          <a:p>
            <a:r>
              <a:rPr lang="en-GB" altLang="en-US" sz="1800" dirty="0">
                <a:solidFill>
                  <a:srgbClr val="0070C0"/>
                </a:solidFill>
                <a:latin typeface="+mn-lt"/>
              </a:rPr>
              <a:t>Flares, Coronal Mass Ejections, Energetic Particles</a:t>
            </a:r>
          </a:p>
        </p:txBody>
      </p:sp>
    </p:spTree>
    <p:extLst>
      <p:ext uri="{BB962C8B-B14F-4D97-AF65-F5344CB8AC3E}">
        <p14:creationId xmlns:p14="http://schemas.microsoft.com/office/powerpoint/2010/main" val="348211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5">
            <a:extLst>
              <a:ext uri="{FF2B5EF4-FFF2-40B4-BE49-F238E27FC236}">
                <a16:creationId xmlns:a16="http://schemas.microsoft.com/office/drawing/2014/main" id="{BC08666C-2833-4F61-AD05-8DA1D6AB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04715"/>
            <a:ext cx="3887787" cy="1296988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800">
              <a:solidFill>
                <a:srgbClr val="00263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040454-B686-4962-8A39-1E0BB79FE3FD}"/>
              </a:ext>
            </a:extLst>
          </p:cNvPr>
          <p:cNvSpPr/>
          <p:nvPr/>
        </p:nvSpPr>
        <p:spPr>
          <a:xfrm>
            <a:off x="107504" y="1890625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rgbClr val="0070C0"/>
                </a:solidFill>
                <a:latin typeface="+mn-lt"/>
              </a:rPr>
              <a:t>The Geostationary Operational Environmental Satellite (GOES)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B1772-1DAE-415C-A87D-650B96B3D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481" y="2591590"/>
            <a:ext cx="3390900" cy="247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5F0253-D213-457E-8DCC-7F459325185A}"/>
              </a:ext>
            </a:extLst>
          </p:cNvPr>
          <p:cNvSpPr/>
          <p:nvPr/>
        </p:nvSpPr>
        <p:spPr>
          <a:xfrm>
            <a:off x="251520" y="2348880"/>
            <a:ext cx="457200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AU" sz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-SUVI: Observes complex active regions, solar flares, and eruptions of solar filaments. </a:t>
            </a:r>
          </a:p>
          <a:p>
            <a:pPr>
              <a:spcAft>
                <a:spcPts val="900"/>
              </a:spcAft>
            </a:pPr>
            <a:r>
              <a:rPr lang="en-AU" sz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-EXIS: Detects solar flares and monitors solar irradiance that impacts the upper atmosphere. </a:t>
            </a:r>
            <a:endParaRPr lang="en-AU" sz="16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AU" sz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-SEISS: Monitors proton, electron and heavy ion fluxes in the magnetosphere.</a:t>
            </a:r>
          </a:p>
          <a:p>
            <a:pPr>
              <a:spcAft>
                <a:spcPts val="0"/>
              </a:spcAft>
            </a:pPr>
            <a:endParaRPr lang="en-AU" sz="1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AU" sz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-Magnetometer: Measures the magnetic field in the outer portion of the magnetosphere. </a:t>
            </a:r>
            <a:endParaRPr lang="en-AU" sz="16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1C3911-AD92-4E4B-A13D-BC188D43FEA8}"/>
              </a:ext>
            </a:extLst>
          </p:cNvPr>
          <p:cNvSpPr/>
          <p:nvPr/>
        </p:nvSpPr>
        <p:spPr>
          <a:xfrm>
            <a:off x="6444208" y="4768723"/>
            <a:ext cx="2274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rgbClr val="C00000"/>
                </a:solidFill>
                <a:latin typeface="+mn-lt"/>
              </a:rPr>
              <a:t>Image courtesy of NASA</a:t>
            </a:r>
            <a:endParaRPr lang="en-AU" altLang="en-US" sz="1400" b="1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CAA3C-A04A-40A3-A03D-FA73C67EA653}"/>
              </a:ext>
            </a:extLst>
          </p:cNvPr>
          <p:cNvSpPr/>
          <p:nvPr/>
        </p:nvSpPr>
        <p:spPr>
          <a:xfrm>
            <a:off x="1923678" y="169657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                     </a:t>
            </a:r>
            <a:r>
              <a:rPr lang="en-GB" altLang="en-US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Solar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224592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7 M-class solar flares from geoeffective region, Earth-directed CME produced, S1 radiation stor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1113" y="-1187450"/>
            <a:ext cx="76009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5" y="3061198"/>
            <a:ext cx="2685181" cy="240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3F1094E1-CDE2-4152-8C03-16C10CBFC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10" y="1957131"/>
            <a:ext cx="5849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</a:rPr>
              <a:t>GOES:  X-rays flux and High Energy Particles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1994B2E-D884-4DE0-B6D5-AEB76270E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91" y="3092864"/>
            <a:ext cx="282275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F0E5FB-03E6-4282-B91E-F7F6061B2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20" y="3061198"/>
            <a:ext cx="2685181" cy="243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4CE048-6126-433D-A6D4-329D51B778E7}"/>
              </a:ext>
            </a:extLst>
          </p:cNvPr>
          <p:cNvSpPr/>
          <p:nvPr/>
        </p:nvSpPr>
        <p:spPr>
          <a:xfrm>
            <a:off x="311210" y="2694485"/>
            <a:ext cx="8521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Xray                               High Energy Electrons                   High Energy Protons</a:t>
            </a:r>
          </a:p>
          <a:p>
            <a:endParaRPr lang="en-A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B67B8A-F4EB-458A-A2E3-C6C81FA62DB3}"/>
              </a:ext>
            </a:extLst>
          </p:cNvPr>
          <p:cNvSpPr/>
          <p:nvPr/>
        </p:nvSpPr>
        <p:spPr>
          <a:xfrm>
            <a:off x="1923678" y="169657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                     </a:t>
            </a:r>
            <a:r>
              <a:rPr lang="en-GB" altLang="en-US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Solar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347488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7 M-class solar flares from geoeffective region, Earth-directed CME produced, S1 radiation stor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1113" y="-1187450"/>
            <a:ext cx="76009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3F1094E1-CDE2-4152-8C03-16C10CBFC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36" y="1896873"/>
            <a:ext cx="6009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sz="1800" b="1" kern="0" dirty="0">
                <a:solidFill>
                  <a:srgbClr val="0070C0"/>
                </a:solidFill>
                <a:cs typeface="Arial" panose="020B0604020202020204" pitchFamily="34" charset="0"/>
              </a:rPr>
              <a:t>Recent Images from GOES 16 </a:t>
            </a:r>
            <a:r>
              <a:rPr lang="en-US" altLang="en-US" sz="1800" b="1" dirty="0">
                <a:solidFill>
                  <a:srgbClr val="0070C0"/>
                </a:solidFill>
                <a:cs typeface="Arial" panose="020B0604020202020204" pitchFamily="34" charset="0"/>
              </a:rPr>
              <a:t>SUVI </a:t>
            </a:r>
            <a:r>
              <a:rPr lang="en-GB" sz="1800" b="1" kern="0" dirty="0">
                <a:solidFill>
                  <a:srgbClr val="0070C0"/>
                </a:solidFill>
                <a:cs typeface="Arial" panose="020B0604020202020204" pitchFamily="34" charset="0"/>
              </a:rPr>
              <a:t>instrument 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694696-6334-49C4-8DEA-89141AC00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403" y="2777099"/>
            <a:ext cx="4196291" cy="36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70EC3B-FD6A-4F83-9D0E-2D11D36F6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47" y="2799870"/>
            <a:ext cx="3660656" cy="360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BD017F-514C-4D6A-84DD-A071D979A5B7}"/>
              </a:ext>
            </a:extLst>
          </p:cNvPr>
          <p:cNvSpPr/>
          <p:nvPr/>
        </p:nvSpPr>
        <p:spPr>
          <a:xfrm>
            <a:off x="1259632" y="2315434"/>
            <a:ext cx="4526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Composite 195 and 304 Angstroms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69D955-C97E-4650-A2F6-C753D4D73143}"/>
              </a:ext>
            </a:extLst>
          </p:cNvPr>
          <p:cNvSpPr/>
          <p:nvPr/>
        </p:nvSpPr>
        <p:spPr>
          <a:xfrm>
            <a:off x="6991269" y="5955520"/>
            <a:ext cx="14950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>
                <a:solidFill>
                  <a:srgbClr val="C00000"/>
                </a:solidFill>
                <a:latin typeface="+mj-lt"/>
              </a:rPr>
              <a:t>CREDIT: NASA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63A281-A90E-4B75-9D28-FEE7AA799A25}"/>
              </a:ext>
            </a:extLst>
          </p:cNvPr>
          <p:cNvSpPr/>
          <p:nvPr/>
        </p:nvSpPr>
        <p:spPr>
          <a:xfrm>
            <a:off x="2801816" y="5956450"/>
            <a:ext cx="14950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b="1" dirty="0">
                <a:solidFill>
                  <a:srgbClr val="C00000"/>
                </a:solidFill>
                <a:latin typeface="+mj-lt"/>
              </a:rPr>
              <a:t>CREDIT: NASA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B5B4AE-F776-443E-9552-C753501E22A0}"/>
              </a:ext>
            </a:extLst>
          </p:cNvPr>
          <p:cNvSpPr/>
          <p:nvPr/>
        </p:nvSpPr>
        <p:spPr>
          <a:xfrm>
            <a:off x="1923678" y="169657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                     </a:t>
            </a:r>
            <a:r>
              <a:rPr lang="en-GB" altLang="en-US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Solar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1108153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1D34A03-4B98-493E-815F-8EB8D9B3C8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398" y="1924576"/>
            <a:ext cx="6624638" cy="431800"/>
          </a:xfrm>
        </p:spPr>
        <p:txBody>
          <a:bodyPr/>
          <a:lstStyle/>
          <a:p>
            <a:pPr eaLnBrk="1" hangingPunct="1"/>
            <a:r>
              <a:rPr lang="en-GB" alt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Solar Dynamics Observatory (SDO)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A145363A-7C49-420A-A75E-7264392A71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2492896"/>
            <a:ext cx="9144000" cy="56165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SDO is the first mission to provide full-sun imaging of the Sun</a:t>
            </a:r>
          </a:p>
          <a:p>
            <a:pPr marL="0" indent="0">
              <a:buNone/>
            </a:pP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Launched in February, 2010</a:t>
            </a:r>
          </a:p>
          <a:p>
            <a:pPr>
              <a:buFontTx/>
              <a:buNone/>
            </a:pP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All instruments are fully operational</a:t>
            </a:r>
          </a:p>
          <a:p>
            <a:pPr>
              <a:buFontTx/>
              <a:buNone/>
            </a:pP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 ~ 2 T byte/day of data</a:t>
            </a:r>
          </a:p>
          <a:p>
            <a:pPr marL="0" indent="0">
              <a:buNone/>
            </a:pPr>
            <a:r>
              <a:rPr lang="en-US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Instruments:</a:t>
            </a:r>
          </a:p>
          <a:p>
            <a:pPr marL="0" indent="0">
              <a:buNone/>
            </a:pP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High Resolution Imager (</a:t>
            </a:r>
            <a:r>
              <a:rPr lang="en-US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HRI</a:t>
            </a:r>
            <a:r>
              <a:rPr lang="en-US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Atmospheric Imaging Array (</a:t>
            </a:r>
            <a:r>
              <a:rPr lang="en-GB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</a:t>
            </a: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uses 4 telescopes</a:t>
            </a:r>
          </a:p>
          <a:p>
            <a:pPr>
              <a:buFontTx/>
              <a:buNone/>
            </a:pP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-Extreme Ultraviolet Variability Experiment (</a:t>
            </a:r>
            <a:r>
              <a:rPr lang="en-GB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</a:t>
            </a: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</a:pP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altLang="en-US" sz="1600" dirty="0">
                <a:solidFill>
                  <a:srgbClr val="0070C0"/>
                </a:solidFill>
                <a:latin typeface="Arial Narrow" panose="020B0606020202030204" pitchFamily="34" charset="0"/>
              </a:rPr>
              <a:t>  </a:t>
            </a:r>
            <a:endParaRPr lang="en-GB" altLang="en-US" sz="1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44037" name="Picture 4" descr="aia_deployed">
            <a:extLst>
              <a:ext uri="{FF2B5EF4-FFF2-40B4-BE49-F238E27FC236}">
                <a16:creationId xmlns:a16="http://schemas.microsoft.com/office/drawing/2014/main" id="{733A96A7-8495-42D3-A701-AB7B1E8F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0" t="22647" r="11092" b="11412"/>
          <a:stretch>
            <a:fillRect/>
          </a:stretch>
        </p:blipFill>
        <p:spPr bwMode="auto">
          <a:xfrm>
            <a:off x="5220072" y="3068960"/>
            <a:ext cx="36607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FBFEA7-9854-4501-9F17-F9FA16C2ED63}"/>
              </a:ext>
            </a:extLst>
          </p:cNvPr>
          <p:cNvSpPr/>
          <p:nvPr/>
        </p:nvSpPr>
        <p:spPr>
          <a:xfrm>
            <a:off x="6300192" y="6208191"/>
            <a:ext cx="2274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rgbClr val="C00000"/>
                </a:solidFill>
                <a:latin typeface="+mn-lt"/>
              </a:rPr>
              <a:t>Image courtesy of NASA</a:t>
            </a:r>
            <a:endParaRPr lang="en-AU" altLang="en-US" sz="1400" b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954A32-2751-45C4-B47B-AA7FF5649D69}"/>
              </a:ext>
            </a:extLst>
          </p:cNvPr>
          <p:cNvSpPr/>
          <p:nvPr/>
        </p:nvSpPr>
        <p:spPr>
          <a:xfrm>
            <a:off x="1923678" y="169657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3333CC"/>
                </a:solidFill>
                <a:latin typeface="Arial Narrow" panose="020B0606020202030204" pitchFamily="34" charset="0"/>
              </a:rPr>
              <a:t>                               </a:t>
            </a:r>
            <a:r>
              <a:rPr lang="en-GB" altLang="en-US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Solar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192222453"/>
      </p:ext>
    </p:extLst>
  </p:cSld>
  <p:clrMapOvr>
    <a:masterClrMapping/>
  </p:clrMapOvr>
</p:sld>
</file>

<file path=ppt/theme/theme1.xml><?xml version="1.0" encoding="utf-8"?>
<a:theme xmlns:a="http://schemas.openxmlformats.org/drawingml/2006/main" name="Bureau_GradedBlue_2012_v1">
  <a:themeElements>
    <a:clrScheme name="WI PowerPoint template 13">
      <a:dk1>
        <a:srgbClr val="60605B"/>
      </a:dk1>
      <a:lt1>
        <a:srgbClr val="FFFFFF"/>
      </a:lt1>
      <a:dk2>
        <a:srgbClr val="003F77"/>
      </a:dk2>
      <a:lt2>
        <a:srgbClr val="5B8F22"/>
      </a:lt2>
      <a:accent1>
        <a:srgbClr val="93B7D1"/>
      </a:accent1>
      <a:accent2>
        <a:srgbClr val="280091"/>
      </a:accent2>
      <a:accent3>
        <a:srgbClr val="FFFFFF"/>
      </a:accent3>
      <a:accent4>
        <a:srgbClr val="51514C"/>
      </a:accent4>
      <a:accent5>
        <a:srgbClr val="C8D8E5"/>
      </a:accent5>
      <a:accent6>
        <a:srgbClr val="230083"/>
      </a:accent6>
      <a:hlink>
        <a:srgbClr val="156570"/>
      </a:hlink>
      <a:folHlink>
        <a:srgbClr val="00B588"/>
      </a:folHlink>
    </a:clrScheme>
    <a:fontScheme name="WI 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WI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3">
        <a:dk1>
          <a:srgbClr val="60605B"/>
        </a:dk1>
        <a:lt1>
          <a:srgbClr val="FFFFFF"/>
        </a:lt1>
        <a:dk2>
          <a:srgbClr val="003F77"/>
        </a:dk2>
        <a:lt2>
          <a:srgbClr val="5B8F22"/>
        </a:lt2>
        <a:accent1>
          <a:srgbClr val="93B7D1"/>
        </a:accent1>
        <a:accent2>
          <a:srgbClr val="280091"/>
        </a:accent2>
        <a:accent3>
          <a:srgbClr val="FFFFFF"/>
        </a:accent3>
        <a:accent4>
          <a:srgbClr val="51514C"/>
        </a:accent4>
        <a:accent5>
          <a:srgbClr val="C8D8E5"/>
        </a:accent5>
        <a:accent6>
          <a:srgbClr val="230083"/>
        </a:accent6>
        <a:hlink>
          <a:srgbClr val="156570"/>
        </a:hlink>
        <a:folHlink>
          <a:srgbClr val="00B5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Bureau_GradedBlue_2012_v1</Template>
  <TotalTime>0</TotalTime>
  <Words>758</Words>
  <Application>Microsoft Office PowerPoint</Application>
  <PresentationFormat>On-screen Show (4:3)</PresentationFormat>
  <Paragraphs>145</Paragraphs>
  <Slides>18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MS PGothic</vt:lpstr>
      <vt:lpstr>MS PGothic</vt:lpstr>
      <vt:lpstr>Arial</vt:lpstr>
      <vt:lpstr>Arial Narrow</vt:lpstr>
      <vt:lpstr>Arial Unicode MS</vt:lpstr>
      <vt:lpstr>Calibri</vt:lpstr>
      <vt:lpstr>Symbol</vt:lpstr>
      <vt:lpstr>Times</vt:lpstr>
      <vt:lpstr>Times New Roman</vt:lpstr>
      <vt:lpstr>Bureau_GradedBlue_2012_v1</vt:lpstr>
      <vt:lpstr>PowerPoint Presentation</vt:lpstr>
      <vt:lpstr> Australian Bureau of Meteorology Space Weather Services                                  www.sws.bom.gov.au</vt:lpstr>
      <vt:lpstr> Australian Bureau of Meteorology Space Weather Services                                 www.sws.bom.gov.au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NASA Solar Dynamics Observatory (SDO)</vt:lpstr>
      <vt:lpstr>PowerPoint Presentation</vt:lpstr>
      <vt:lpstr>PowerPoint Presentation</vt:lpstr>
      <vt:lpstr>PowerPoint Presentation</vt:lpstr>
      <vt:lpstr>Solar Terrestrial Relations Observatory (STEREO)</vt:lpstr>
      <vt:lpstr>STEREO Spacecraft Positions: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VHF-UHF Propgation</dc:title>
  <dc:creator/>
  <cp:lastModifiedBy/>
  <cp:revision>494</cp:revision>
  <cp:lastPrinted>2016-04-19T02:41:58Z</cp:lastPrinted>
  <dcterms:created xsi:type="dcterms:W3CDTF">2015-10-23T05:40:32Z</dcterms:created>
  <dcterms:modified xsi:type="dcterms:W3CDTF">2020-04-01T12:57:59Z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